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69" r:id="rId3"/>
    <p:sldId id="280" r:id="rId4"/>
    <p:sldId id="261" r:id="rId5"/>
    <p:sldId id="262" r:id="rId6"/>
    <p:sldId id="281" r:id="rId7"/>
    <p:sldId id="267" r:id="rId8"/>
    <p:sldId id="259" r:id="rId9"/>
    <p:sldId id="263" r:id="rId10"/>
    <p:sldId id="272" r:id="rId11"/>
    <p:sldId id="273" r:id="rId12"/>
    <p:sldId id="277" r:id="rId13"/>
    <p:sldId id="279" r:id="rId14"/>
    <p:sldId id="274" r:id="rId15"/>
    <p:sldId id="275" r:id="rId16"/>
    <p:sldId id="276" r:id="rId17"/>
    <p:sldId id="28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176" autoAdjust="0"/>
  </p:normalViewPr>
  <p:slideViewPr>
    <p:cSldViewPr>
      <p:cViewPr varScale="1">
        <p:scale>
          <a:sx n="69" d="100"/>
          <a:sy n="69" d="100"/>
        </p:scale>
        <p:origin x="-15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2DEBA-25FE-41BA-987B-DC6A966DA7B4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A30C8-9454-41D1-B8BE-604099BF27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76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A30C8-9454-41D1-B8BE-604099BF27E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A30C8-9454-41D1-B8BE-604099BF27E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760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file:///L:\28%20&#1092;&#1077;&#1074;&#1088;&#1072;&#1083;&#1103;\&#1045;&#1083;&#1077;&#1085;&#1072;%20&#1042;&#1072;&#1089;&#1080;&#1084;&#1086;&#1074;&#1085;&#1072;.pptx#-1,2,&#1055;&#1088;&#1077;&#1079;&#1077;&#1085;&#1090;&#1072;&#1094;&#1080;&#1103; PowerPoint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4042792" cy="336100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3933056"/>
            <a:ext cx="4618856" cy="2304256"/>
          </a:xfrm>
        </p:spPr>
        <p:txBody>
          <a:bodyPr/>
          <a:lstStyle/>
          <a:p>
            <a:pPr algn="ctr"/>
            <a:endParaRPr lang="ru-RU" b="1" i="1" dirty="0" smtClean="0"/>
          </a:p>
          <a:p>
            <a:pPr algn="ctr"/>
            <a:endParaRPr lang="ru-RU" b="1" i="1" dirty="0" smtClean="0"/>
          </a:p>
          <a:p>
            <a:r>
              <a:rPr lang="ru-RU" sz="2400" b="1" i="1" dirty="0" err="1" smtClean="0">
                <a:latin typeface="Arial Narrow" panose="020B0606020202030204" pitchFamily="34" charset="0"/>
              </a:rPr>
              <a:t>Гимадутдинова</a:t>
            </a:r>
            <a:r>
              <a:rPr lang="ru-RU" sz="2400" b="1" i="1" dirty="0" smtClean="0">
                <a:latin typeface="Arial Narrow" panose="020B0606020202030204" pitchFamily="34" charset="0"/>
              </a:rPr>
              <a:t> </a:t>
            </a:r>
          </a:p>
          <a:p>
            <a:r>
              <a:rPr lang="ru-RU" sz="2400" b="1" i="1" dirty="0" smtClean="0">
                <a:latin typeface="Arial Narrow" panose="020B0606020202030204" pitchFamily="34" charset="0"/>
              </a:rPr>
              <a:t>Альбина </a:t>
            </a:r>
            <a:r>
              <a:rPr lang="ru-RU" sz="2400" b="1" i="1" dirty="0" err="1" smtClean="0">
                <a:latin typeface="Arial Narrow" panose="020B0606020202030204" pitchFamily="34" charset="0"/>
              </a:rPr>
              <a:t>Ильдусовна</a:t>
            </a:r>
            <a:endParaRPr lang="ru-RU" sz="2400" b="1" i="1" dirty="0">
              <a:latin typeface="Arial Narrow" panose="020B0606020202030204" pitchFamily="34" charset="0"/>
            </a:endParaRPr>
          </a:p>
          <a:p>
            <a:r>
              <a:rPr lang="ru-RU" sz="1800" b="1" i="1" dirty="0" smtClean="0">
                <a:latin typeface="Arial Narrow" panose="020B0606020202030204" pitchFamily="34" charset="0"/>
              </a:rPr>
              <a:t>Педагог-психолог </a:t>
            </a:r>
          </a:p>
          <a:p>
            <a:r>
              <a:rPr lang="ru-RU" sz="1800" b="1" i="1" dirty="0" smtClean="0">
                <a:latin typeface="Arial Narrow" panose="020B0606020202030204" pitchFamily="34" charset="0"/>
              </a:rPr>
              <a:t>Первой  квалификационной категории </a:t>
            </a:r>
            <a:endParaRPr lang="ru-RU" sz="1800" b="1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3568" y="1340768"/>
            <a:ext cx="7992888" cy="3076394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latin typeface="Arial Black" panose="020B0A04020102020204" pitchFamily="34" charset="0"/>
              </a:rPr>
              <a:t>Реализация программ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latin typeface="Arial Black" panose="020B0A04020102020204" pitchFamily="34" charset="0"/>
              </a:rPr>
              <a:t> психолого-педагогической помощи семьям детей-инвалидов в рамках сотрудничества  с ЧОУ «Казанский Инновационный Университет» с использованием ресурсов центра адаптации и </a:t>
            </a:r>
            <a:r>
              <a:rPr lang="ru-RU" sz="2400" dirty="0" err="1" smtClean="0">
                <a:latin typeface="Arial Black" panose="020B0A04020102020204" pitchFamily="34" charset="0"/>
              </a:rPr>
              <a:t>ресоциализации</a:t>
            </a:r>
            <a:r>
              <a:rPr lang="ru-RU" sz="2400" dirty="0" smtClean="0">
                <a:latin typeface="Arial Black" panose="020B0A04020102020204" pitchFamily="34" charset="0"/>
              </a:rPr>
              <a:t> «</a:t>
            </a:r>
            <a:r>
              <a:rPr lang="en-US" sz="2400" dirty="0" smtClean="0">
                <a:latin typeface="Arial Black" panose="020B0A04020102020204" pitchFamily="34" charset="0"/>
              </a:rPr>
              <a:t>VERA</a:t>
            </a:r>
            <a:r>
              <a:rPr lang="ru-RU" sz="2400" dirty="0" smtClean="0">
                <a:latin typeface="Arial Black" panose="020B0A04020102020204" pitchFamily="34" charset="0"/>
              </a:rPr>
              <a:t>»</a:t>
            </a:r>
            <a:endParaRPr lang="ru-RU" sz="24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773338" cy="93827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Виды психолого-педагогической помощи семьям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: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628800"/>
            <a:ext cx="7632848" cy="503838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800" b="1" u="sng" dirty="0" smtClean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индивидуальная </a:t>
            </a:r>
            <a:r>
              <a:rPr lang="ru-RU" sz="2800" b="1" u="sng" dirty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работа с матерями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 снижению уровня тревожности, страхов, нормализации общего эмоционального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фона</a:t>
            </a:r>
          </a:p>
          <a:p>
            <a:pPr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800" b="1" u="sng" dirty="0" smtClean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обучение </a:t>
            </a:r>
            <a:r>
              <a:rPr lang="ru-RU" sz="2800" b="1" u="sng" dirty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способам взаимодействия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всех членов семьи с ребенком для организации коррекционной работы в домашних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условиях </a:t>
            </a:r>
          </a:p>
          <a:p>
            <a:pPr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800" b="1" u="sng" dirty="0" smtClean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объединение </a:t>
            </a:r>
            <a:r>
              <a:rPr lang="ru-RU" sz="2800" b="1" u="sng" dirty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усилий семьи в процессе воспитания ребенка с ОВЗ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(единые цели и методы воспитания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ru-RU" sz="28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61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4287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Первое направление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</a:br>
            <a:endParaRPr lang="ru-RU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971599" y="642918"/>
            <a:ext cx="7679579" cy="519749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Гармонизация детско-родительских отношений, формирование благоприятного микроклимата в семье</a:t>
            </a:r>
          </a:p>
          <a:p>
            <a:pPr>
              <a:buNone/>
            </a:pPr>
            <a:r>
              <a:rPr lang="ru-RU" sz="2000" b="1" u="sng" dirty="0" smtClean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1. Психологические занятия с родителями  и детьми</a:t>
            </a:r>
          </a:p>
          <a:p>
            <a:pPr>
              <a:buNone/>
            </a:pPr>
            <a:r>
              <a:rPr lang="ru-RU" sz="2000" b="1" u="sng" dirty="0" smtClean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(тренинги, мастер-классы)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buNone/>
            </a:pP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9" name="Рисунок 8" descr="iPzx-Zcz3pU"/>
          <p:cNvPicPr/>
          <p:nvPr/>
        </p:nvPicPr>
        <p:blipFill rotWithShape="1">
          <a:blip r:embed="rId2"/>
          <a:srcRect t="10727" r="15031" b="8405"/>
          <a:stretch/>
        </p:blipFill>
        <p:spPr bwMode="auto">
          <a:xfrm>
            <a:off x="1475656" y="2708920"/>
            <a:ext cx="2591507" cy="18149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AoGEEUoMvw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2120" y="2691735"/>
            <a:ext cx="2442852" cy="18321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_xJWJ0F-g80"/>
          <p:cNvPicPr>
            <a:picLocks noChangeAspect="1" noChangeArrowheads="1"/>
          </p:cNvPicPr>
          <p:nvPr/>
        </p:nvPicPr>
        <p:blipFill rotWithShape="1">
          <a:blip r:embed="rId4"/>
          <a:srcRect l="5639" t="9751" r="9627"/>
          <a:stretch/>
        </p:blipFill>
        <p:spPr bwMode="auto">
          <a:xfrm>
            <a:off x="5487473" y="4724392"/>
            <a:ext cx="2508022" cy="19993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4" descr="E:\STORE N GO\фото для презентации Т.А\DSC028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33731" y="4796776"/>
            <a:ext cx="2533432" cy="19269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b="1" u="sng" dirty="0" smtClean="0">
                <a:solidFill>
                  <a:schemeClr val="tx2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2. </a:t>
            </a:r>
            <a:r>
              <a:rPr lang="ru-RU" sz="2000" b="1" u="sng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Сказкотерапия</a:t>
            </a:r>
            <a:r>
              <a:rPr lang="ru-RU" sz="2000" b="1" u="sng" dirty="0" smtClean="0">
                <a:solidFill>
                  <a:schemeClr val="tx2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, </a:t>
            </a:r>
            <a:r>
              <a:rPr lang="ru-RU" sz="2000" b="1" u="sng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арттерапия</a:t>
            </a:r>
            <a:r>
              <a:rPr lang="ru-RU" sz="2000" b="1" u="sng" dirty="0" smtClean="0">
                <a:solidFill>
                  <a:schemeClr val="tx2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, дискуссия, ролевая игра</a:t>
            </a:r>
            <a:endParaRPr lang="ru-RU" sz="3200" b="1" u="sng" dirty="0">
              <a:solidFill>
                <a:schemeClr val="tx2">
                  <a:lumMod val="50000"/>
                </a:schemeClr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5" name="Picture 5" descr="C:\Users\User\Desktop\телефон\фото\20131128_1657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312834" y="4077072"/>
            <a:ext cx="3072341" cy="2304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097140"/>
            <a:ext cx="3096344" cy="22841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744" y="1434644"/>
            <a:ext cx="3568576" cy="23768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b="1" u="sng" dirty="0" smtClean="0">
                <a:solidFill>
                  <a:schemeClr val="tx2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3. Совместная коррекционная работа</a:t>
            </a:r>
            <a:endParaRPr lang="ru-RU" sz="2000" b="1" u="sng" dirty="0">
              <a:solidFill>
                <a:schemeClr val="tx2">
                  <a:lumMod val="50000"/>
                </a:schemeClr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196752"/>
            <a:ext cx="7571184" cy="4929411"/>
          </a:xfrm>
        </p:spPr>
        <p:txBody>
          <a:bodyPr/>
          <a:lstStyle/>
          <a:p>
            <a:pPr marL="82296" indent="0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Задачи работы:</a:t>
            </a:r>
          </a:p>
          <a:p>
            <a:pPr marL="82296" indent="0"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Помочь родителям осуществить анализ возрастных и специфических особенностей, присущих детям-инвалидам</a:t>
            </a:r>
          </a:p>
          <a:p>
            <a:pPr marL="82296" indent="0"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Обучить родителей приемам и формам работы по развитию психических процессов, коррекции недостатков речевого развития</a:t>
            </a:r>
          </a:p>
          <a:p>
            <a:pPr marL="82296" indent="0"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Формировать у ребенка представления об окружающем мире, развивать зрительные, слуховые, тактильные ощущения, сенсомоторные навыки, осуществлять коррекцию внимания, эмоционально-волевой сферы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Picture 2" descr="C:\Users\User\Desktop\фото\20140925_0944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881938"/>
            <a:ext cx="2326108" cy="18233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C:\Users\User\Desktop\фото\20140920_092543.jpg"/>
          <p:cNvPicPr>
            <a:picLocks noChangeAspect="1" noChangeArrowheads="1"/>
          </p:cNvPicPr>
          <p:nvPr/>
        </p:nvPicPr>
        <p:blipFill rotWithShape="1">
          <a:blip r:embed="rId3" cstate="print"/>
          <a:srcRect r="14555"/>
          <a:stretch/>
        </p:blipFill>
        <p:spPr bwMode="auto">
          <a:xfrm>
            <a:off x="3923928" y="4907191"/>
            <a:ext cx="2377119" cy="17728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4927973"/>
            <a:ext cx="2340473" cy="16968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816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Второе направление работы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908720"/>
            <a:ext cx="7986132" cy="521744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Общественная самореализация родителей и их детей</a:t>
            </a:r>
          </a:p>
          <a:p>
            <a:pPr marL="0" indent="82550" algn="just"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Формами работы являются различные социокультурные мероприятия совместные праздники,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поездки на природу, экскурсии, игра-спектакль 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7650" name="Picture 3" descr="C:\Users\User\AppData\Local\Temp\Rar$DI02.783\DSC071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398" y="2950105"/>
            <a:ext cx="2886673" cy="17846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651" name="Picture 3" descr="w-y4fLZxSS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3162" y="2745920"/>
            <a:ext cx="2691011" cy="17887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652" name="Picture 4" descr="1YD2__kiiq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3233" y="4792540"/>
            <a:ext cx="2950870" cy="17348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C:\Users\User\AppData\Local\Temp\Rar$DI00.716\DSC07133.JPG"/>
          <p:cNvPicPr/>
          <p:nvPr/>
        </p:nvPicPr>
        <p:blipFill rotWithShape="1">
          <a:blip r:embed="rId5" cstate="print"/>
          <a:srcRect l="25207" t="17493"/>
          <a:stretch/>
        </p:blipFill>
        <p:spPr bwMode="auto">
          <a:xfrm>
            <a:off x="2303194" y="5013176"/>
            <a:ext cx="2090245" cy="1628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456" y="188640"/>
            <a:ext cx="7571184" cy="67407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Третье направление работы </a:t>
            </a:r>
            <a:endParaRPr lang="ru-RU" sz="3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620688"/>
            <a:ext cx="7715200" cy="5649491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Обобщение и распространение полученного опыта:</a:t>
            </a:r>
          </a:p>
          <a:p>
            <a:pPr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Публикации (статьи, научно-методические пособия)</a:t>
            </a:r>
          </a:p>
          <a:p>
            <a:pPr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Выступления на научно-практических конференциях, мастер-классах, семинарах)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" t="9738" r="4112" b="12366"/>
          <a:stretch/>
        </p:blipFill>
        <p:spPr>
          <a:xfrm>
            <a:off x="2372562" y="2813048"/>
            <a:ext cx="5256584" cy="37105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333375"/>
            <a:ext cx="788608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ea typeface="+mj-ea"/>
              <a:cs typeface="+mj-cs"/>
            </a:endParaRPr>
          </a:p>
          <a:p>
            <a:pPr algn="ctr" eaLnBrk="1" hangingPunct="1"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rPr>
              <a:t>Совместная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rPr>
              <a:t>работа МАДОУ с Институтом экономики управления и права (ИЭУП) 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  <a:ea typeface="+mj-ea"/>
              <a:cs typeface="+mj-cs"/>
            </a:endParaRPr>
          </a:p>
          <a:p>
            <a:pPr algn="ctr" eaLnBrk="1" hangingPunct="1"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rPr>
              <a:t>в рамках кластера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/>
            </a:r>
            <a:br>
              <a:rPr lang="ru-RU" sz="2000" b="1" dirty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</a:b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2500313"/>
            <a:ext cx="7886080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eaLnBrk="1" hangingPunct="1"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Научно-методический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совет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 eaLnBrk="1" hangingPunct="1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Методические встречи со специалистами (круглые столы, конференции, семинары-практикумы);</a:t>
            </a:r>
          </a:p>
          <a:p>
            <a:pPr marL="342900" indent="-342900" eaLnBrk="1" hangingPunct="1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Подготовка и обучение специалистов;</a:t>
            </a:r>
          </a:p>
          <a:p>
            <a:pPr marL="342900" indent="-342900" eaLnBrk="1" hangingPunct="1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Разработаны программы психолого-педагогического сопровождения отдельных членов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семьи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defRPr/>
            </a:pPr>
            <a:endParaRPr lang="ru-RU" sz="2800" i="1" dirty="0">
              <a:solidFill>
                <a:srgbClr val="17375E"/>
              </a:solidFill>
              <a:latin typeface="Trebuchet MS" pitchFamily="34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3115984" y="2028552"/>
            <a:ext cx="3786188" cy="943521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5962674"/>
          </a:xfrm>
        </p:spPr>
        <p:txBody>
          <a:bodyPr/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Спасибо за внимание!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Управляющая кнопка: домой 2">
            <a:hlinkClick r:id="rId2" action="ppaction://hlinkpres?slideindex=2&amp;slidetitle=Презентация PowerPoint" highlightClick="1"/>
          </p:cNvPr>
          <p:cNvSpPr/>
          <p:nvPr/>
        </p:nvSpPr>
        <p:spPr>
          <a:xfrm>
            <a:off x="8460432" y="6165304"/>
            <a:ext cx="576064" cy="576064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8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C:\Documents and Settings\Mufasa\Мои документы\Мои рисунки\semja_s_pafosom_580x387_no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0431" y="4325269"/>
            <a:ext cx="3360737" cy="2388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115616" y="2127632"/>
            <a:ext cx="7805552" cy="3391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endParaRPr lang="ru-RU" sz="28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4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</a:t>
            </a:r>
            <a:r>
              <a:rPr lang="ru-RU" sz="4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абота </a:t>
            </a:r>
            <a:r>
              <a:rPr lang="ru-RU" sz="4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 </a:t>
            </a:r>
            <a:r>
              <a:rPr lang="ru-RU" sz="4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семьей - </a:t>
            </a:r>
            <a:endParaRPr lang="ru-RU" sz="4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ru-RU" sz="28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lnSpc>
                <a:spcPct val="80000"/>
              </a:lnSpc>
              <a:defRPr/>
            </a:pPr>
            <a:r>
              <a:rPr lang="ru-RU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одна из основных форм работы в системе психолого-педагогического сопровождения детей с ОВЗ</a:t>
            </a:r>
          </a:p>
          <a:p>
            <a:pPr>
              <a:lnSpc>
                <a:spcPct val="80000"/>
              </a:lnSpc>
              <a:defRPr/>
            </a:pPr>
            <a:endParaRPr lang="ru-RU" sz="2800" dirty="0" smtClean="0"/>
          </a:p>
          <a:p>
            <a:pPr>
              <a:lnSpc>
                <a:spcPct val="80000"/>
              </a:lnSpc>
              <a:defRPr/>
            </a:pPr>
            <a:endParaRPr lang="ru-RU" sz="2800" dirty="0" smtClean="0"/>
          </a:p>
          <a:p>
            <a:pPr>
              <a:lnSpc>
                <a:spcPct val="80000"/>
              </a:lnSpc>
              <a:defRPr/>
            </a:pP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188640"/>
            <a:ext cx="54292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«Воспитывая детей, мы подчас </a:t>
            </a:r>
          </a:p>
          <a:p>
            <a:r>
              <a:rPr lang="ru-RU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обязаны одновременно воспитывать и взрослых родителей»</a:t>
            </a:r>
          </a:p>
          <a:p>
            <a:pPr algn="r"/>
            <a:r>
              <a:rPr lang="ru-RU" sz="2400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В. А. Сухомлинский.</a:t>
            </a:r>
            <a:r>
              <a:rPr lang="ru-RU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ru-RU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4" y="90872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Arial Black" panose="020B0A04020102020204" pitchFamily="34" charset="0"/>
              </a:rPr>
              <a:t>Основная цель:</a:t>
            </a:r>
            <a:endParaRPr lang="ru-RU" sz="40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115616" y="2636912"/>
            <a:ext cx="7618413" cy="290830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</a:t>
            </a:r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омочь родителям овладеть практическими знаниями и умениями, которые могут им понадобиться в процессе воспитания детей с ОВЗ в семье</a:t>
            </a:r>
            <a:endParaRPr lang="ru-RU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054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7427168" cy="13453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Рождение ребенка с нарушением для большинства семей является огромной трагедией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</a:br>
            <a:endParaRPr lang="ru-RU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2132856"/>
            <a:ext cx="7498080" cy="460851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Выделяются следующие особенности семей, </a:t>
            </a:r>
          </a:p>
          <a:p>
            <a:pPr algn="ctr">
              <a:buNone/>
            </a:pPr>
            <a:r>
              <a:rPr lang="ru-RU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имеющих детей с патологией: </a:t>
            </a:r>
          </a:p>
          <a:p>
            <a:pPr>
              <a:buClr>
                <a:schemeClr val="tx2">
                  <a:lumMod val="75000"/>
                </a:schemeClr>
              </a:buClr>
            </a:pPr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Нарушается взаимодействие с социумом </a:t>
            </a:r>
          </a:p>
          <a:p>
            <a:pPr>
              <a:buClr>
                <a:schemeClr val="tx2">
                  <a:lumMod val="75000"/>
                </a:schemeClr>
              </a:buClr>
            </a:pPr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Нарушаются внутрисемейные отношения, в особенности супружеские. </a:t>
            </a:r>
          </a:p>
          <a:p>
            <a:pPr>
              <a:buClr>
                <a:schemeClr val="tx2">
                  <a:lumMod val="75000"/>
                </a:schemeClr>
              </a:buClr>
            </a:pPr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Возможно нарушение репродуктивного поведения </a:t>
            </a:r>
          </a:p>
          <a:p>
            <a:pPr>
              <a:buClr>
                <a:schemeClr val="tx2">
                  <a:lumMod val="75000"/>
                </a:schemeClr>
              </a:buClr>
            </a:pPr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Складываются неверные представления о лечении и воспитании ребенка </a:t>
            </a:r>
          </a:p>
          <a:p>
            <a:pPr>
              <a:buClr>
                <a:schemeClr val="tx2">
                  <a:lumMod val="75000"/>
                </a:schemeClr>
              </a:buClr>
            </a:pPr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Длительный стресс приводит к появлению повышенной раздражительности, взаимным упрекам, ухудшению супружеских отношений в целом </a:t>
            </a:r>
          </a:p>
          <a:p>
            <a:pPr>
              <a:buClr>
                <a:schemeClr val="tx2">
                  <a:lumMod val="75000"/>
                </a:schemeClr>
              </a:buClr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412776"/>
            <a:ext cx="7128792" cy="9397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Реакция родителей на появление </a:t>
            </a:r>
            <a:br>
              <a:rPr lang="ru-RU" sz="31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ребенка с ОВЗ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2852936"/>
            <a:ext cx="7498080" cy="3781400"/>
          </a:xfrm>
        </p:spPr>
        <p:txBody>
          <a:bodyPr>
            <a:normAutofit/>
          </a:bodyPr>
          <a:lstStyle/>
          <a:p>
            <a:pPr>
              <a:buClr>
                <a:schemeClr val="tx2">
                  <a:lumMod val="75000"/>
                </a:schemeClr>
              </a:buClr>
            </a:pPr>
            <a:r>
              <a:rPr lang="ru-RU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Состояние шока, растерянности. </a:t>
            </a:r>
          </a:p>
          <a:p>
            <a:pPr>
              <a:buClr>
                <a:schemeClr val="tx2">
                  <a:lumMod val="75000"/>
                </a:schemeClr>
              </a:buClr>
            </a:pPr>
            <a:r>
              <a:rPr lang="ru-RU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Негативизм, отрицание поставленного диагноза. </a:t>
            </a:r>
          </a:p>
          <a:p>
            <a:pPr>
              <a:buClr>
                <a:schemeClr val="tx2">
                  <a:lumMod val="75000"/>
                </a:schemeClr>
              </a:buClr>
            </a:pPr>
            <a:r>
              <a:rPr lang="ru-RU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Принятие диагноза и связанная с этим депрессия. </a:t>
            </a:r>
          </a:p>
          <a:p>
            <a:pPr>
              <a:buClr>
                <a:schemeClr val="tx2">
                  <a:lumMod val="75000"/>
                </a:schemeClr>
              </a:buClr>
            </a:pPr>
            <a:r>
              <a:rPr lang="ru-RU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Самостоятельное, сознательное обращение родителей к специалистам </a:t>
            </a:r>
          </a:p>
          <a:p>
            <a:pPr>
              <a:buClr>
                <a:schemeClr val="tx2">
                  <a:lumMod val="75000"/>
                </a:schemeClr>
              </a:buClr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908720"/>
            <a:ext cx="7571184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По мнению известного врача А.И. Захарова у матерей, имеющих детей-инвалидов, наблюдаются следующие невротические изменения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: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2060848"/>
            <a:ext cx="7498080" cy="4680520"/>
          </a:xfrm>
        </p:spPr>
        <p:txBody>
          <a:bodyPr>
            <a:normAutofit fontScale="47500" lnSpcReduction="20000"/>
          </a:bodyPr>
          <a:lstStyle/>
          <a:p>
            <a:pPr marL="514350" indent="-514350">
              <a:buClr>
                <a:schemeClr val="tx2">
                  <a:lumMod val="75000"/>
                </a:schemeClr>
              </a:buClr>
              <a:buAutoNum type="arabicPeriod"/>
            </a:pPr>
            <a:r>
              <a:rPr lang="ru-RU" sz="4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Сензитивность</a:t>
            </a:r>
            <a:r>
              <a:rPr lang="ru-RU" sz="4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4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– повышенная эмоциональная чувствительность: всё близко принимать к сердцу, легко расстраиваться и волноваться;</a:t>
            </a:r>
          </a:p>
          <a:p>
            <a:pPr marL="514350" indent="-514350">
              <a:buClr>
                <a:schemeClr val="tx2">
                  <a:lumMod val="75000"/>
                </a:schemeClr>
              </a:buClr>
              <a:buAutoNum type="arabicPeriod"/>
            </a:pPr>
            <a:r>
              <a:rPr lang="ru-RU" sz="4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Аффективность</a:t>
            </a:r>
            <a:r>
              <a:rPr lang="ru-RU" sz="4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4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– эмоциональная возбудимость или неустойчивость настроения, главным образом, в сторону его снижения;</a:t>
            </a:r>
          </a:p>
          <a:p>
            <a:pPr marL="514350" indent="-514350">
              <a:buClr>
                <a:schemeClr val="tx2">
                  <a:lumMod val="75000"/>
                </a:schemeClr>
              </a:buClr>
              <a:buAutoNum type="arabicPeriod"/>
            </a:pPr>
            <a:r>
              <a:rPr lang="ru-RU" sz="4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Тревожность </a:t>
            </a:r>
            <a:r>
              <a:rPr lang="ru-RU" sz="4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– склонность к беспокойству; </a:t>
            </a:r>
          </a:p>
          <a:p>
            <a:pPr marL="514350" indent="-514350">
              <a:buClr>
                <a:schemeClr val="tx2">
                  <a:lumMod val="75000"/>
                </a:schemeClr>
              </a:buClr>
              <a:buAutoNum type="arabicPeriod"/>
            </a:pPr>
            <a:r>
              <a:rPr lang="ru-RU" sz="4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</a:t>
            </a:r>
            <a:r>
              <a:rPr lang="ru-RU" sz="4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ротиворечивость </a:t>
            </a:r>
            <a:r>
              <a:rPr lang="ru-RU" sz="4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личности – недостаточная внутренняя согласованность чувств и желаний</a:t>
            </a:r>
            <a:r>
              <a:rPr lang="ru-RU" sz="4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;</a:t>
            </a:r>
            <a:endParaRPr lang="ru-RU" sz="4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514350" indent="-514350">
              <a:buClr>
                <a:schemeClr val="tx2">
                  <a:lumMod val="75000"/>
                </a:schemeClr>
              </a:buClr>
              <a:buAutoNum type="arabicPeriod"/>
            </a:pPr>
            <a:r>
              <a:rPr lang="ru-RU" sz="4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Доминантность</a:t>
            </a:r>
            <a:r>
              <a:rPr lang="ru-RU" sz="4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4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– стремление играть значимую, ведущую роль в отношениях с окружающими; </a:t>
            </a:r>
          </a:p>
          <a:p>
            <a:pPr marL="514350" indent="-514350">
              <a:buClr>
                <a:schemeClr val="tx2">
                  <a:lumMod val="75000"/>
                </a:schemeClr>
              </a:buClr>
              <a:buAutoNum type="arabicPeriod"/>
            </a:pPr>
            <a:r>
              <a:rPr lang="ru-RU" sz="4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Э</a:t>
            </a:r>
            <a:r>
              <a:rPr lang="ru-RU" sz="4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гоцентричность</a:t>
            </a:r>
            <a:r>
              <a:rPr lang="ru-RU" sz="4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4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– фиксация на своей точке зрения, отсутствие гибкости суждений;</a:t>
            </a:r>
          </a:p>
          <a:p>
            <a:pPr marL="514350" indent="-514350">
              <a:buClr>
                <a:schemeClr val="tx2">
                  <a:lumMod val="75000"/>
                </a:schemeClr>
              </a:buClr>
              <a:buAutoNum type="arabicPeriod"/>
            </a:pPr>
            <a:r>
              <a:rPr lang="ru-RU" sz="4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</a:t>
            </a:r>
            <a:r>
              <a:rPr lang="ru-RU" sz="4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иперсоциальность</a:t>
            </a:r>
            <a:r>
              <a:rPr lang="ru-RU" sz="4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4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– повышенная принципиальность, утрированное чувство долга, трудность компромиссов</a:t>
            </a:r>
            <a:r>
              <a:rPr lang="ru-RU" sz="4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 marL="514350" indent="-514350">
              <a:buClr>
                <a:schemeClr val="tx2">
                  <a:lumMod val="75000"/>
                </a:schemeClr>
              </a:buClr>
              <a:buAutoNum type="arabicPeriod"/>
            </a:pPr>
            <a:r>
              <a:rPr lang="ru-RU" sz="4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Чувство вины</a:t>
            </a:r>
            <a:endParaRPr lang="ru-RU" sz="4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487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43608" y="2636911"/>
            <a:ext cx="7922592" cy="3220963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Институт экономики, управления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и права (</a:t>
            </a:r>
            <a:r>
              <a:rPr lang="ru-RU" sz="2800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г.Казань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)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(Базовая площадка по инклюзивному образованию РТ)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Trebuchet MS" pitchFamily="34" charset="0"/>
            </a:endParaRPr>
          </a:p>
          <a:p>
            <a:pPr algn="ctr">
              <a:defRPr/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Проект </a:t>
            </a:r>
            <a:endParaRPr lang="ru-RU" sz="3200" dirty="0" smtClean="0">
              <a:solidFill>
                <a:schemeClr val="tx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defRPr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«Реализация программ психолого-педагогической помощи семьям детей-инвалидов с  использованием ресурсов Центра адаптации и </a:t>
            </a:r>
            <a:r>
              <a:rPr lang="ru-RU" sz="3200" dirty="0" err="1" smtClean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ресоциализации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«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VERA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»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2" name="Picture 2" descr="C:\Users\Admin\Desktop\лого ИЭУП НОв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9632" y="142875"/>
            <a:ext cx="1428750" cy="1387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7" descr="C:\Users\Admin\Documents\Логотип\ТиИП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5976" y="142875"/>
            <a:ext cx="1387475" cy="13858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 descr="C:\Users\Admin\Documents\Логотип\Ver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9500" y="142875"/>
            <a:ext cx="1501775" cy="13858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7"/>
          <p:cNvSpPr txBox="1">
            <a:spLocks noChangeArrowheads="1"/>
          </p:cNvSpPr>
          <p:nvPr/>
        </p:nvSpPr>
        <p:spPr bwMode="auto">
          <a:xfrm>
            <a:off x="428625" y="658845"/>
            <a:ext cx="87153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Этапы реализации проекта :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5603" name="TextBox 10"/>
          <p:cNvSpPr txBox="1">
            <a:spLocks noChangeArrowheads="1"/>
          </p:cNvSpPr>
          <p:nvPr/>
        </p:nvSpPr>
        <p:spPr bwMode="auto">
          <a:xfrm>
            <a:off x="1202236" y="2276872"/>
            <a:ext cx="7741493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Aft>
                <a:spcPts val="1800"/>
              </a:spcAft>
              <a:buFont typeface="Wingdings" pitchFamily="2" charset="2"/>
              <a:buChar char="v"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Анкетирование родителей детей с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ОВЗ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spcAft>
                <a:spcPts val="1800"/>
              </a:spcAft>
              <a:buFont typeface="Wingdings" pitchFamily="2" charset="2"/>
              <a:buChar char="v"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Диагностика особенностей взаимодействия в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семье 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spcAft>
                <a:spcPts val="1800"/>
              </a:spcAft>
              <a:buFont typeface="Wingdings" pitchFamily="2" charset="2"/>
              <a:buChar char="v"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Индивидуальные консультации с отдельными членами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семей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spcAft>
                <a:spcPts val="1800"/>
              </a:spcAft>
              <a:buFont typeface="Wingdings" pitchFamily="2" charset="2"/>
              <a:buChar char="v"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Разработка конспектов мероприятий совместной работы с семьями детей с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ОВЗ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spcAft>
                <a:spcPts val="1800"/>
              </a:spcAft>
              <a:buFont typeface="Wingdings" pitchFamily="2" charset="2"/>
              <a:buChar char="v"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Обучение родителей методам эффективного взаимодействия с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детьми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2714625" y="1214438"/>
            <a:ext cx="3786188" cy="1062434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Результаты анкетирование родителей по определению наиболее актуальных форм помощи семьям, имеющим</a:t>
            </a:r>
            <a:br>
              <a:rPr lang="ru-RU" sz="27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7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 детей-инвалидов</a:t>
            </a:r>
            <a:br>
              <a:rPr lang="ru-RU" sz="27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2732077"/>
            <a:ext cx="7797552" cy="4125923"/>
          </a:xfrm>
        </p:spPr>
        <p:txBody>
          <a:bodyPr>
            <a:normAutofit fontScale="77500" lnSpcReduction="20000"/>
          </a:bodyPr>
          <a:lstStyle/>
          <a:p>
            <a:pPr marL="82296" indent="0">
              <a:buNone/>
            </a:pPr>
            <a:r>
              <a:rPr lang="ru-RU" sz="3100" b="1" dirty="0">
                <a:solidFill>
                  <a:schemeClr val="tx2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Семьи нуждаются в получении: </a:t>
            </a:r>
            <a:br>
              <a:rPr lang="ru-RU" sz="3100" b="1" dirty="0">
                <a:solidFill>
                  <a:schemeClr val="tx2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</a:br>
            <a:endParaRPr lang="ru-RU" sz="3100" b="1" dirty="0" smtClean="0">
              <a:solidFill>
                <a:schemeClr val="tx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  <a:ea typeface="+mj-ea"/>
              <a:cs typeface="+mj-cs"/>
            </a:endParaRPr>
          </a:p>
          <a:p>
            <a:pPr>
              <a:buClr>
                <a:schemeClr val="tx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психологических услуг (54%), </a:t>
            </a:r>
          </a:p>
          <a:p>
            <a:pPr>
              <a:buClr>
                <a:schemeClr val="tx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медицинских услуг (45%), </a:t>
            </a:r>
          </a:p>
          <a:p>
            <a:pPr>
              <a:buClr>
                <a:schemeClr val="tx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информации о правах и льготах (44%) </a:t>
            </a:r>
          </a:p>
          <a:p>
            <a:endParaRPr lang="ru-RU" sz="3000" dirty="0" smtClean="0"/>
          </a:p>
          <a:p>
            <a:pPr>
              <a:buNone/>
            </a:pPr>
            <a:r>
              <a:rPr lang="ru-RU" sz="30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Дети: </a:t>
            </a:r>
          </a:p>
          <a:p>
            <a:pPr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испытывают трудности в общении со сверстниками (87%), </a:t>
            </a:r>
          </a:p>
          <a:p>
            <a:pPr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испытывают трудности в общении с родителями (65%)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795</TotalTime>
  <Words>602</Words>
  <Application>Microsoft Office PowerPoint</Application>
  <PresentationFormat>Экран (4:3)</PresentationFormat>
  <Paragraphs>98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 </vt:lpstr>
      <vt:lpstr>Презентация PowerPoint</vt:lpstr>
      <vt:lpstr>Основная цель:</vt:lpstr>
      <vt:lpstr>Рождение ребенка с нарушением для большинства семей является огромной трагедией </vt:lpstr>
      <vt:lpstr> Реакция родителей на появление  ребенка с ОВЗ </vt:lpstr>
      <vt:lpstr>По мнению известного врача А.И. Захарова у матерей, имеющих детей-инвалидов, наблюдаются следующие невротические изменения:</vt:lpstr>
      <vt:lpstr>Презентация PowerPoint</vt:lpstr>
      <vt:lpstr>Презентация PowerPoint</vt:lpstr>
      <vt:lpstr>      Результаты анкетирование родителей по определению наиболее актуальных форм помощи семьям, имеющим  детей-инвалидов  </vt:lpstr>
      <vt:lpstr>Виды психолого-педагогической помощи семьям:</vt:lpstr>
      <vt:lpstr>Первое направление   </vt:lpstr>
      <vt:lpstr>2. Сказкотерапия, арттерапия, дискуссия, ролевая игра</vt:lpstr>
      <vt:lpstr>3. Совместная коррекционная работа</vt:lpstr>
      <vt:lpstr> Второе направление работы  </vt:lpstr>
      <vt:lpstr>Третье направление работы 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«Центр развития ребенка – детский сад №16» Ново –Савиновского района г.Казани</dc:title>
  <dc:creator>User</dc:creator>
  <cp:lastModifiedBy>Аркадий</cp:lastModifiedBy>
  <cp:revision>48</cp:revision>
  <dcterms:created xsi:type="dcterms:W3CDTF">2016-02-03T11:59:46Z</dcterms:created>
  <dcterms:modified xsi:type="dcterms:W3CDTF">2017-02-27T20:47:35Z</dcterms:modified>
</cp:coreProperties>
</file>